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5" r:id="rId2"/>
    <p:sldId id="276" r:id="rId3"/>
    <p:sldId id="284" r:id="rId4"/>
    <p:sldId id="287" r:id="rId5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636FD7B-6934-4CF1-A0A3-B856EA11E88E}">
          <p14:sldIdLst>
            <p14:sldId id="275"/>
            <p14:sldId id="276"/>
            <p14:sldId id="284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A4"/>
    <a:srgbClr val="3333CC"/>
    <a:srgbClr val="FF9966"/>
    <a:srgbClr val="B01CA5"/>
    <a:srgbClr val="E5097C"/>
    <a:srgbClr val="119133"/>
    <a:srgbClr val="544E56"/>
    <a:srgbClr val="2C99A4"/>
    <a:srgbClr val="19D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668" y="96"/>
      </p:cViewPr>
      <p:guideLst>
        <p:guide orient="horz" pos="2160"/>
        <p:guide pos="2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970" cy="533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346" y="0"/>
            <a:ext cx="2975970" cy="533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3334"/>
            <a:ext cx="2975970" cy="4574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346" y="9453334"/>
            <a:ext cx="2975970" cy="4574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B551CD8C-30E7-44B8-AC4A-D242F22B69F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766" cy="4971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20" y="0"/>
            <a:ext cx="2945766" cy="4971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4" y="4715550"/>
            <a:ext cx="5436868" cy="4467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512"/>
            <a:ext cx="2945766" cy="4971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20" y="9429512"/>
            <a:ext cx="2945766" cy="4971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513" tIns="45757" rIns="91513" bIns="45757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D1910AB0-9968-4388-AD3C-F72EA263C5F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83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8F825-3DAF-454A-8A35-B480D46264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FC944A-48F5-4D16-A301-D751C6EF6F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83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E377EE-EB01-4290-9BD1-5E7F5029D9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3F4671-AC62-4A44-A6F3-54FE554203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BB8FB3-9F71-4FE2-BB9B-3B5909DDFF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F4A774-D696-4B8E-9A88-CC5FC2BAF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7E947-A7B6-428E-AB16-59F5E91E6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415" marR="1841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6B930-DDF2-40EC-9DCB-4B15300A76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5EE7F9-9EDB-4C1B-A76D-7926FADD27E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E7340-3C44-4C12-B582-770084E13A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EE45AA-E2BB-4F9F-B28E-4F8707D46C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B2D1F12-CEA6-45B8-8656-BBF205D432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430" indent="-265430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 panose="05020102010507070707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295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 panose="020B0604030504040204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130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 panose="05020102010507070707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255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 panose="020B0604030504040204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345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3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4589145"/>
            <a:ext cx="8183880" cy="1360170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accent3">
                    <a:lumMod val="50000"/>
                  </a:schemeClr>
                </a:solidFill>
              </a:rPr>
              <a:t>Итоги приема в 2026г.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520" y="668655"/>
            <a:ext cx="6581775" cy="3474720"/>
          </a:xfrm>
        </p:spPr>
      </p:pic>
      <p:pic>
        <p:nvPicPr>
          <p:cNvPr id="6" name="Picture 2" descr="http://www.tvermedcollege.ru/images/logoti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" y="483546"/>
            <a:ext cx="1018036" cy="10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47495" y="483235"/>
            <a:ext cx="7283450" cy="798830"/>
          </a:xfrm>
        </p:spPr>
        <p:txBody>
          <a:bodyPr>
            <a:noAutofit/>
          </a:bodyPr>
          <a:lstStyle/>
          <a:p>
            <a:pPr algn="ctr"/>
            <a:endParaRPr lang="ru-RU" sz="2800" dirty="0">
              <a:solidFill>
                <a:schemeClr val="accent2"/>
              </a:solidFill>
            </a:endParaRPr>
          </a:p>
        </p:txBody>
      </p:sp>
      <p:pic>
        <p:nvPicPr>
          <p:cNvPr id="9" name="Picture 2" descr="http://www.tvermedcollege.ru/images/logoti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" y="483546"/>
            <a:ext cx="1018036" cy="10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е поле 2"/>
          <p:cNvSpPr txBox="1"/>
          <p:nvPr/>
        </p:nvSpPr>
        <p:spPr>
          <a:xfrm>
            <a:off x="683895" y="1282700"/>
            <a:ext cx="7718425" cy="46208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>
              <a:buNone/>
            </a:pPr>
            <a:endParaRPr lang="ru-RU" sz="3200" dirty="0">
              <a:solidFill>
                <a:schemeClr val="accent3">
                  <a:lumMod val="50000"/>
                </a:schemeClr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sz="4800" dirty="0">
                <a:solidFill>
                  <a:schemeClr val="accent3">
                    <a:lumMod val="50000"/>
                  </a:schemeClr>
                </a:solidFill>
                <a:sym typeface="+mn-ea"/>
              </a:rPr>
              <a:t>Подано заявлений всего</a:t>
            </a:r>
            <a:r>
              <a:rPr lang="ru-RU" sz="4800" dirty="0">
                <a:sym typeface="+mn-ea"/>
              </a:rPr>
              <a:t> </a:t>
            </a:r>
            <a:endParaRPr lang="ru-RU" sz="4800" dirty="0"/>
          </a:p>
          <a:p>
            <a:pPr marL="0" indent="0" algn="ctr">
              <a:buNone/>
            </a:pPr>
            <a:r>
              <a:rPr lang="ru-RU" sz="4800" b="1" dirty="0">
                <a:solidFill>
                  <a:srgbClr val="C00000"/>
                </a:solidFill>
                <a:sym typeface="+mn-ea"/>
              </a:rPr>
              <a:t> 2266</a:t>
            </a:r>
          </a:p>
          <a:p>
            <a:pPr marL="0" indent="0" algn="ctr">
              <a:buNone/>
            </a:pPr>
            <a:r>
              <a:rPr lang="ru-RU" sz="3200" dirty="0">
                <a:sym typeface="+mn-ea"/>
              </a:rPr>
              <a:t> Через </a:t>
            </a:r>
            <a:r>
              <a:rPr lang="ru-RU" sz="3200" dirty="0" err="1">
                <a:sym typeface="+mn-ea"/>
              </a:rPr>
              <a:t>Госуслуги</a:t>
            </a:r>
            <a:r>
              <a:rPr lang="ru-RU" sz="3200" dirty="0">
                <a:sym typeface="+mn-ea"/>
              </a:rPr>
              <a:t> обработано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  <a:sym typeface="+mn-ea"/>
              </a:rPr>
              <a:t>1475</a:t>
            </a:r>
            <a:r>
              <a:rPr lang="ru-RU" sz="3200" dirty="0">
                <a:sym typeface="+mn-ea"/>
              </a:rPr>
              <a:t> заявлений</a:t>
            </a:r>
          </a:p>
          <a:p>
            <a:pPr marL="0" indent="0" algn="ctr">
              <a:buNone/>
            </a:pPr>
            <a:endParaRPr lang="ru-RU" alt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головок 2"/>
          <p:cNvSpPr txBox="1"/>
          <p:nvPr/>
        </p:nvSpPr>
        <p:spPr>
          <a:xfrm>
            <a:off x="464033" y="4437112"/>
            <a:ext cx="8183880" cy="108012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8" name="Picture 2" descr="http://www.tvermedcollege.ru/images/logoti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" y="483546"/>
            <a:ext cx="1018036" cy="10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мещающее содержимое 5"/>
          <p:cNvSpPr>
            <a:spLocks noGrp="1"/>
          </p:cNvSpPr>
          <p:nvPr>
            <p:ph sz="half" idx="1"/>
          </p:nvPr>
        </p:nvSpPr>
        <p:spPr>
          <a:xfrm>
            <a:off x="1548130" y="484505"/>
            <a:ext cx="7139305" cy="1255395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b="1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Информация о подаче  заявленийна бюджет в 2026г.</a:t>
            </a:r>
            <a:endParaRPr lang="ru-RU" altLang="en-US" b="1" spc="50" dirty="0">
              <a:ln w="11430"/>
              <a:gradFill>
                <a:gsLst>
                  <a:gs pos="25000">
                    <a:srgbClr val="9F2936">
                      <a:satMod val="155000"/>
                    </a:srgbClr>
                  </a:gs>
                  <a:gs pos="100000">
                    <a:srgbClr val="9F293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87350" y="1483995"/>
            <a:ext cx="8299450" cy="44018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graphicFrame>
        <p:nvGraphicFramePr>
          <p:cNvPr id="9" name="Таблица 2"/>
          <p:cNvGraphicFramePr>
            <a:graphicFrameLocks noGrp="1"/>
          </p:cNvGraphicFramePr>
          <p:nvPr>
            <p:ph sz="half" idx="2"/>
          </p:nvPr>
        </p:nvGraphicFramePr>
        <p:xfrm>
          <a:off x="463550" y="1757680"/>
          <a:ext cx="8223885" cy="46856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1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0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56360">
                <a:tc>
                  <a:txBody>
                    <a:bodyPr/>
                    <a:lstStyle/>
                    <a:p>
                      <a:r>
                        <a:rPr lang="ru-RU" dirty="0"/>
                        <a:t>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План</a:t>
                      </a:r>
                      <a:r>
                        <a:rPr lang="ru-RU" sz="1600" baseline="0"/>
                        <a:t> приёма</a:t>
                      </a: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Количество</a:t>
                      </a:r>
                    </a:p>
                    <a:p>
                      <a:pPr algn="ctr"/>
                      <a:r>
                        <a:rPr lang="ru-RU" sz="1600" dirty="0"/>
                        <a:t>заявлений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Конкурс</a:t>
                      </a:r>
                    </a:p>
                    <a:p>
                      <a:pPr algn="ctr"/>
                      <a:r>
                        <a:rPr lang="ru-RU" sz="1600" dirty="0"/>
                        <a:t>чел/место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15">
                <a:tc>
                  <a:txBody>
                    <a:bodyPr/>
                    <a:lstStyle/>
                    <a:p>
                      <a:r>
                        <a:rPr lang="ru-RU" dirty="0"/>
                        <a:t>Сестринское дело 9 </a:t>
                      </a:r>
                      <a:r>
                        <a:rPr lang="ru-RU" dirty="0" err="1"/>
                        <a:t>кл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15">
                <a:tc>
                  <a:txBody>
                    <a:bodyPr/>
                    <a:lstStyle/>
                    <a:p>
                      <a:r>
                        <a:rPr lang="ru-RU">
                          <a:sym typeface="+mn-ea"/>
                        </a:rPr>
                        <a:t>Лечебное дело </a:t>
                      </a:r>
                      <a:r>
                        <a:rPr lang="ru-RU" dirty="0">
                          <a:sym typeface="+mn-ea"/>
                        </a:rPr>
                        <a:t>9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940">
                <a:tc>
                  <a:txBody>
                    <a:bodyPr/>
                    <a:lstStyle/>
                    <a:p>
                      <a:r>
                        <a:rPr lang="ru-RU">
                          <a:sym typeface="+mn-ea"/>
                        </a:rPr>
                        <a:t>Лабораторная диагностика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r>
                        <a:rPr lang="ru-RU" dirty="0">
                          <a:sym typeface="+mn-ea"/>
                        </a:rPr>
                        <a:t>Сестринское дело 11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815">
                <a:tc>
                  <a:txBody>
                    <a:bodyPr/>
                    <a:lstStyle/>
                    <a:p>
                      <a:r>
                        <a:rPr lang="ru-RU">
                          <a:sym typeface="+mn-ea"/>
                        </a:rPr>
                        <a:t>Лечебное дело </a:t>
                      </a:r>
                      <a:r>
                        <a:rPr lang="ru-RU" dirty="0">
                          <a:sym typeface="+mn-ea"/>
                        </a:rPr>
                        <a:t>11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ym typeface="+mn-ea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ym typeface="+mn-ea"/>
                        </a:rPr>
                        <a:t>248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ym typeface="+mn-ea"/>
                        </a:rPr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>
                          <a:sym typeface="+mn-ea"/>
                        </a:rPr>
                        <a:t>Акушерское дело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>
                          <a:sym typeface="+mn-ea"/>
                        </a:rPr>
                        <a:t>25</a:t>
                      </a:r>
                      <a:endParaRPr lang="ru-RU"/>
                    </a:p>
                    <a:p>
                      <a:pPr algn="ctr"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dirty="0">
                          <a:sym typeface="+mn-ea"/>
                        </a:rPr>
                        <a:t>3</a:t>
                      </a:r>
                      <a:endParaRPr lang="ru-RU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5625" y="505460"/>
            <a:ext cx="6346190" cy="1308735"/>
          </a:xfrm>
        </p:spPr>
        <p:txBody>
          <a:bodyPr>
            <a:noAutofit/>
          </a:bodyPr>
          <a:lstStyle/>
          <a:p>
            <a:pPr algn="ctr"/>
            <a:r>
              <a:rPr lang="ru-RU" sz="2800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  <a:t>Информация о подаче </a:t>
            </a:r>
            <a:br>
              <a:rPr lang="ru-RU" sz="2800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</a:br>
            <a:r>
              <a:rPr lang="ru-RU" sz="2800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  <a:t>заявлений на платной </a:t>
            </a:r>
            <a:br>
              <a:rPr lang="ru-RU" sz="2800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</a:br>
            <a:r>
              <a:rPr lang="ru-RU" sz="2800" spc="50" dirty="0">
                <a:ln w="11430"/>
                <a:gradFill>
                  <a:gsLst>
                    <a:gs pos="25000">
                      <a:srgbClr val="9F2936">
                        <a:satMod val="155000"/>
                      </a:srgbClr>
                    </a:gs>
                    <a:gs pos="100000">
                      <a:srgbClr val="9F293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  <a:t>основе в 2026г.</a:t>
            </a:r>
            <a:endParaRPr lang="ru-RU" sz="2800" dirty="0">
              <a:solidFill>
                <a:schemeClr val="accent2"/>
              </a:solidFill>
              <a:effectLst/>
            </a:endParaRPr>
          </a:p>
        </p:txBody>
      </p:sp>
      <p:pic>
        <p:nvPicPr>
          <p:cNvPr id="6" name="Picture 2" descr="http://www.tvermedcollege.ru/images/logoti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4" y="483546"/>
            <a:ext cx="1018036" cy="100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3"/>
          <p:cNvGraphicFramePr>
            <a:graphicFrameLocks noGrp="1"/>
          </p:cNvGraphicFramePr>
          <p:nvPr>
            <p:ph idx="1"/>
          </p:nvPr>
        </p:nvGraphicFramePr>
        <p:xfrm>
          <a:off x="502920" y="1768475"/>
          <a:ext cx="8183880" cy="4638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2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5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6430">
                <a:tc>
                  <a:txBody>
                    <a:bodyPr/>
                    <a:lstStyle/>
                    <a:p>
                      <a:r>
                        <a:rPr lang="ru-RU" dirty="0"/>
                        <a:t>СПЕЦИАЛЬНОСТИ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Принято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Количество</a:t>
                      </a:r>
                    </a:p>
                    <a:p>
                      <a:pPr algn="ctr"/>
                      <a:r>
                        <a:rPr lang="ru-RU" sz="1600" dirty="0"/>
                        <a:t>заявлений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Конкурс</a:t>
                      </a:r>
                    </a:p>
                    <a:p>
                      <a:pPr algn="ctr"/>
                      <a:r>
                        <a:rPr lang="ru-RU" sz="1600" dirty="0"/>
                        <a:t>чел/место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 dirty="0"/>
                        <a:t>Сестринское дело 9 </a:t>
                      </a:r>
                      <a:r>
                        <a:rPr lang="ru-RU" dirty="0" err="1"/>
                        <a:t>кл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sym typeface="+mn-ea"/>
                        </a:rPr>
                        <a:t>Лечебное дело 9 кл.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31.6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r>
                        <a:rPr lang="ru-RU" dirty="0"/>
                        <a:t>Лабораторная диагностика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>
                          <a:sym typeface="+mn-ea"/>
                        </a:rPr>
                        <a:t>Фармация </a:t>
                      </a:r>
                      <a:r>
                        <a:rPr lang="ru-RU" dirty="0">
                          <a:sym typeface="+mn-ea"/>
                        </a:rPr>
                        <a:t>9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 dirty="0"/>
                        <a:t>Сестринское</a:t>
                      </a:r>
                      <a:r>
                        <a:rPr lang="ru-RU" baseline="0" dirty="0"/>
                        <a:t> дело 11 </a:t>
                      </a:r>
                      <a:r>
                        <a:rPr lang="ru-RU" baseline="0" dirty="0" err="1"/>
                        <a:t>кл</a:t>
                      </a:r>
                      <a:r>
                        <a:rPr lang="ru-RU" baseline="0" dirty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/>
                        <a:t>Лечебное дело </a:t>
                      </a:r>
                      <a:r>
                        <a:rPr lang="ru-RU" dirty="0">
                          <a:sym typeface="+mn-ea"/>
                        </a:rPr>
                        <a:t>11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/>
                        <a:t>Фармация </a:t>
                      </a:r>
                      <a:r>
                        <a:rPr lang="ru-RU" dirty="0">
                          <a:sym typeface="+mn-ea"/>
                        </a:rPr>
                        <a:t>11 </a:t>
                      </a:r>
                      <a:r>
                        <a:rPr lang="ru-RU" dirty="0" err="1">
                          <a:sym typeface="+mn-ea"/>
                        </a:rPr>
                        <a:t>кл</a:t>
                      </a:r>
                      <a:r>
                        <a:rPr lang="ru-RU" dirty="0">
                          <a:sym typeface="+mn-ea"/>
                        </a:rPr>
                        <a:t>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r>
                        <a:rPr lang="ru-RU"/>
                        <a:t>Стоматология ортопедическая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r>
                        <a:rPr lang="ru-RU"/>
                        <a:t>Акушерское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</TotalTime>
  <Words>156</Words>
  <Application>Microsoft Office PowerPoint</Application>
  <PresentationFormat>Экран (4:3)</PresentationFormat>
  <Paragraphs>80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Verdana</vt:lpstr>
      <vt:lpstr>Wingdings 2</vt:lpstr>
      <vt:lpstr>Аспект</vt:lpstr>
      <vt:lpstr>Итоги приема в 2026г.</vt:lpstr>
      <vt:lpstr>Презентация PowerPoint</vt:lpstr>
      <vt:lpstr>Презентация PowerPoint</vt:lpstr>
      <vt:lpstr>Информация о подаче  заявлений на платной  основе в 2026г.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administrator</cp:lastModifiedBy>
  <cp:revision>304</cp:revision>
  <cp:lastPrinted>2021-03-24T10:04:00Z</cp:lastPrinted>
  <dcterms:created xsi:type="dcterms:W3CDTF">2113-01-01T00:00:00Z</dcterms:created>
  <dcterms:modified xsi:type="dcterms:W3CDTF">2026-09-11T07:05:16Z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1049-11.2.0.9906</vt:lpwstr>
  </property>
  <property fmtid="{D5CDD505-2E9C-101B-9397-08002B2CF9AE}" pid="4" name="ICV">
    <vt:lpwstr>3CE03FDEA4AE4CEAB398BC817C2E0DEE</vt:lpwstr>
  </property>
</Properties>
</file>